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5" r:id="rId3"/>
    <p:sldId id="262" r:id="rId4"/>
    <p:sldId id="257" r:id="rId5"/>
    <p:sldId id="258" r:id="rId6"/>
    <p:sldId id="261" r:id="rId7"/>
    <p:sldId id="277" r:id="rId8"/>
    <p:sldId id="274" r:id="rId9"/>
    <p:sldId id="267" r:id="rId10"/>
    <p:sldId id="272" r:id="rId11"/>
    <p:sldId id="273" r:id="rId12"/>
    <p:sldId id="264" r:id="rId13"/>
    <p:sldId id="276" r:id="rId14"/>
    <p:sldId id="268" r:id="rId15"/>
    <p:sldId id="278" r:id="rId16"/>
    <p:sldId id="279" r:id="rId17"/>
    <p:sldId id="280" r:id="rId18"/>
    <p:sldId id="263" r:id="rId19"/>
    <p:sldId id="269" r:id="rId20"/>
    <p:sldId id="270" r:id="rId21"/>
    <p:sldId id="271" r:id="rId22"/>
    <p:sldId id="281" r:id="rId23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D4063CA6-C54C-42CB-B512-F17E8F0E76CC}">
          <p14:sldIdLst>
            <p14:sldId id="256"/>
            <p14:sldId id="265"/>
            <p14:sldId id="262"/>
            <p14:sldId id="257"/>
            <p14:sldId id="258"/>
            <p14:sldId id="261"/>
            <p14:sldId id="277"/>
            <p14:sldId id="274"/>
            <p14:sldId id="267"/>
            <p14:sldId id="272"/>
            <p14:sldId id="273"/>
            <p14:sldId id="264"/>
            <p14:sldId id="276"/>
            <p14:sldId id="268"/>
            <p14:sldId id="278"/>
            <p14:sldId id="279"/>
            <p14:sldId id="280"/>
            <p14:sldId id="263"/>
            <p14:sldId id="269"/>
            <p14:sldId id="270"/>
            <p14:sldId id="271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budodush7@outlook.com" initials="m" lastIdx="1" clrIdx="0">
    <p:extLst>
      <p:ext uri="{19B8F6BF-5375-455C-9EA6-DF929625EA0E}">
        <p15:presenceInfo xmlns:p15="http://schemas.microsoft.com/office/powerpoint/2012/main" userId="d19ebd5efedc1ea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1" autoAdjust="0"/>
    <p:restoredTop sz="94676" autoAdjust="0"/>
  </p:normalViewPr>
  <p:slideViewPr>
    <p:cSldViewPr>
      <p:cViewPr varScale="1">
        <p:scale>
          <a:sx n="111" d="100"/>
          <a:sy n="111" d="100"/>
        </p:scale>
        <p:origin x="172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3294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8A751-4AB4-4F3F-B546-70B76D3B020A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CE13D3-D69E-46E9-90C5-937CDA5D59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1754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54B75-266D-41C0-A77B-D201D30B7B31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A4328-EB09-4AD9-AFB1-2FFB94A8AF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2934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A4328-EB09-4AD9-AFB1-2FFB94A8AF8B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6776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На</a:t>
            </a:r>
            <a:r>
              <a:rPr lang="ru-RU" baseline="0" dirty="0">
                <a:solidFill>
                  <a:srgbClr val="FF0000"/>
                </a:solidFill>
              </a:rPr>
              <a:t> фото справа воспитанник школы - игрок национальной команды Виктор Кейру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A4328-EB09-4AD9-AFB1-2FFB94A8AF8B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3139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48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84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602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127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883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871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514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942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7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013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972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313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24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10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079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625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992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18.08.2020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0082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  <p:sldLayoutId id="2147483923" r:id="rId17"/>
  </p:sldLayoutIdLst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0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.jpeg"/><Relationship Id="rId7" Type="http://schemas.microsoft.com/office/2007/relationships/hdphoto" Target="../media/hdphoto5.wdp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5.xml"/><Relationship Id="rId6" Type="http://schemas.openxmlformats.org/officeDocument/2006/relationships/image" Target="../media/image23.jpeg"/><Relationship Id="rId5" Type="http://schemas.microsoft.com/office/2007/relationships/hdphoto" Target="../media/hdphoto4.wdp"/><Relationship Id="rId4" Type="http://schemas.openxmlformats.org/officeDocument/2006/relationships/image" Target="../media/image22.jpeg"/><Relationship Id="rId9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8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Relationship Id="rId6" Type="http://schemas.openxmlformats.org/officeDocument/2006/relationships/image" Target="../media/image2.jpg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audio" Target="../media/audio1.wav"/><Relationship Id="rId5" Type="http://schemas.openxmlformats.org/officeDocument/2006/relationships/image" Target="../media/image36.jpeg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4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Relationship Id="rId6" Type="http://schemas.openxmlformats.org/officeDocument/2006/relationships/image" Target="../media/image9.jpeg"/><Relationship Id="rId5" Type="http://schemas.microsoft.com/office/2007/relationships/hdphoto" Target="../media/hdphoto3.wdp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9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1580" y="454360"/>
            <a:ext cx="6408712" cy="4990864"/>
          </a:xfr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elaxedInset"/>
          </a:sp3d>
        </p:spPr>
        <p:txBody>
          <a:bodyPr anchor="ctr" anchorCtr="0">
            <a:prstTxWarp prst="textInflate">
              <a:avLst>
                <a:gd name="adj" fmla="val 144"/>
              </a:avLst>
            </a:prstTxWarp>
            <a:normAutofit fontScale="90000"/>
            <a:scene3d>
              <a:camera prst="perspectiveRelaxedModerately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ru-RU" sz="4400" cap="none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Bahnschrift Light Condensed" panose="020B0502040204020203" pitchFamily="34" charset="0"/>
              </a:rPr>
              <a:t>Муниципальное бюджетное учреждение дополнительного образования города Ростова-на-Дону «Детско-юношеская спортивная школа №7»</a:t>
            </a:r>
            <a:r>
              <a:rPr lang="ru-RU" sz="4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Bahnschrift Light Condensed" panose="020B0502040204020203" pitchFamily="34" charset="0"/>
              </a:rPr>
              <a:t> </a:t>
            </a:r>
            <a:br>
              <a:rPr lang="ru-RU" sz="4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Bahnschrift Light Condensed" panose="020B0502040204020203" pitchFamily="34" charset="0"/>
              </a:rPr>
            </a:br>
            <a:r>
              <a:rPr lang="ru-RU" sz="4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Bahnschrift Light Condensed" panose="020B0502040204020203" pitchFamily="34" charset="0"/>
              </a:rPr>
              <a:t/>
            </a:r>
            <a:br>
              <a:rPr lang="ru-RU" sz="4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Bahnschrift Light Condensed" panose="020B0502040204020203" pitchFamily="34" charset="0"/>
              </a:rPr>
            </a:br>
            <a:r>
              <a:rPr lang="ru-RU" sz="40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Bahnschrift Light Condensed" panose="020B0502040204020203" pitchFamily="34" charset="0"/>
              </a:rPr>
              <a:t/>
            </a:r>
            <a:br>
              <a:rPr lang="ru-RU" sz="40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Bahnschrift Light Condensed" panose="020B0502040204020203" pitchFamily="34" charset="0"/>
              </a:rPr>
            </a:br>
            <a:r>
              <a:rPr lang="ru-RU" sz="40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Bahnschrift Light Condensed" panose="020B0502040204020203" pitchFamily="34" charset="0"/>
              </a:rPr>
              <a:t/>
            </a:r>
            <a:br>
              <a:rPr lang="ru-RU" sz="40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Bahnschrift Light Condensed" panose="020B0502040204020203" pitchFamily="34" charset="0"/>
              </a:rPr>
            </a:br>
            <a:r>
              <a:rPr lang="ru-RU" sz="80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50800" dir="5400000" sx="101000" sy="101000" algn="ctr" rotWithShape="0">
                    <a:srgbClr val="000000">
                      <a:alpha val="62000"/>
                    </a:srgbClr>
                  </a:outerShdw>
                </a:effectLst>
                <a:latin typeface="Bahnschrift Light Condensed" panose="020B0502040204020203" pitchFamily="34" charset="0"/>
              </a:rPr>
              <a:t>(МБУ ДО ДЮСШ № 7)</a:t>
            </a:r>
            <a:r>
              <a:rPr lang="ru-RU" sz="80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50800" dir="5400000" sx="101000" sy="101000" algn="ctr" rotWithShape="0">
                    <a:srgbClr val="000000">
                      <a:alpha val="62000"/>
                    </a:srgbClr>
                  </a:outerShdw>
                </a:effectLst>
                <a:latin typeface="Bahnschrift Light Condensed" panose="020B0502040204020203" pitchFamily="34" charset="0"/>
              </a:rPr>
              <a:t/>
            </a:r>
            <a:br>
              <a:rPr lang="ru-RU" sz="80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50800" dir="5400000" sx="101000" sy="101000" algn="ctr" rotWithShape="0">
                    <a:srgbClr val="000000">
                      <a:alpha val="62000"/>
                    </a:srgbClr>
                  </a:outerShdw>
                </a:effectLst>
                <a:latin typeface="Bahnschrift Light Condensed" panose="020B0502040204020203" pitchFamily="34" charset="0"/>
              </a:rPr>
            </a:br>
            <a:r>
              <a:rPr lang="ru-RU" sz="128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50800" dir="5400000" sx="101000" sy="101000" algn="ctr" rotWithShape="0">
                    <a:srgbClr val="000000">
                      <a:alpha val="62000"/>
                    </a:srgbClr>
                  </a:outerShdw>
                </a:effectLst>
                <a:latin typeface="Bahnschrift Light Condensed" panose="020B0502040204020203" pitchFamily="34" charset="0"/>
              </a:rPr>
              <a:t/>
            </a:r>
            <a:br>
              <a:rPr lang="ru-RU" sz="128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50800" dir="5400000" sx="101000" sy="101000" algn="ctr" rotWithShape="0">
                    <a:srgbClr val="000000">
                      <a:alpha val="62000"/>
                    </a:srgbClr>
                  </a:outerShdw>
                </a:effectLst>
                <a:latin typeface="Bahnschrift Light Condensed" panose="020B0502040204020203" pitchFamily="34" charset="0"/>
              </a:rPr>
            </a:br>
            <a:r>
              <a:rPr lang="ru-RU" sz="98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50800" dir="5400000" sx="101000" sy="101000" algn="ctr" rotWithShape="0">
                    <a:srgbClr val="000000">
                      <a:alpha val="62000"/>
                    </a:srgbClr>
                  </a:outerShdw>
                </a:effectLst>
                <a:latin typeface="Bahnschrift Light Condensed" panose="020B0502040204020203" pitchFamily="34" charset="0"/>
              </a:rPr>
              <a:t/>
            </a:r>
            <a:br>
              <a:rPr lang="ru-RU" sz="98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50800" dir="5400000" sx="101000" sy="101000" algn="ctr" rotWithShape="0">
                    <a:srgbClr val="000000">
                      <a:alpha val="62000"/>
                    </a:srgbClr>
                  </a:outerShdw>
                </a:effectLst>
                <a:latin typeface="Bahnschrift Light Condensed" panose="020B0502040204020203" pitchFamily="34" charset="0"/>
              </a:rPr>
            </a:br>
            <a:endParaRPr lang="ru-RU" dirty="0">
              <a:ln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  <a:effectLst>
                <a:outerShdw blurRad="50800" dist="50800" dir="5400000" sx="101000" sy="101000" algn="ctr" rotWithShape="0">
                  <a:srgbClr val="000000">
                    <a:alpha val="62000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350904"/>
            <a:ext cx="3995936" cy="1052736"/>
          </a:xfrm>
        </p:spPr>
        <p:txBody>
          <a:bodyPr>
            <a:normAutofit fontScale="25000" lnSpcReduction="20000"/>
          </a:bodyPr>
          <a:lstStyle/>
          <a:p>
            <a:endParaRPr lang="ru-RU" b="1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sz="8600" dirty="0">
                <a:ln>
                  <a:solidFill>
                    <a:schemeClr val="tx2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г. Ростов  -  на  -   Дону</a:t>
            </a:r>
          </a:p>
          <a:p>
            <a:pPr algn="ctr"/>
            <a:r>
              <a:rPr lang="ru-RU" sz="8600" dirty="0">
                <a:ln>
                  <a:solidFill>
                    <a:schemeClr val="tx2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2020   год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652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8266">
        <p14:pan dir="u"/>
      </p:transition>
    </mc:Choice>
    <mc:Fallback xmlns="">
      <p:transition spd="med" advTm="826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116632"/>
            <a:ext cx="5832647" cy="1296144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восстановительный комплекс с сауной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E5304EE-1318-41DB-8132-86D073E668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3" y="140634"/>
            <a:ext cx="3816424" cy="2544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20A8983-4A92-490C-A255-A21CDA3390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65" y="1988840"/>
            <a:ext cx="5328084" cy="35520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C167BD2-BC8E-4023-B272-69A441D943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099" y="3429000"/>
            <a:ext cx="4896036" cy="3264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67484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advTm="9153">
        <p14:pan dir="u"/>
      </p:transition>
    </mc:Choice>
    <mc:Fallback xmlns="">
      <p:transition advTm="91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4584" y="116632"/>
            <a:ext cx="7704856" cy="1320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медицинский кабинет с физиоаппаратурой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C38677-5456-42AB-B202-D99B42E5F9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6078696" cy="40524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52D114D-607F-4874-9483-356DB9D010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6614">
            <a:off x="4479076" y="3401428"/>
            <a:ext cx="4427984" cy="29519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937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456">
        <p14:pan dir="u"/>
      </p:transition>
    </mc:Choice>
    <mc:Fallback xmlns="">
      <p:transition advTm="94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219483"/>
            <a:ext cx="8568952" cy="774058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spcAft>
                <a:spcPts val="1800"/>
              </a:spcAft>
            </a:pP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ТРЕНЕРСКО-ПРЕПОДАВАТЕЛЬСКИЙ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СОСТАВ: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+mj-ea"/>
              <a:cs typeface="+mj-cs"/>
            </a:endParaRPr>
          </a:p>
          <a:p>
            <a:pPr algn="just"/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настоящее время в школе учебно- тренировочный процесс осуществляют 50 тренеров–преподавателей и инструкторов-методистов, из них</a:t>
            </a: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</a:p>
          <a:p>
            <a:pPr algn="just"/>
            <a:endParaRPr lang="ru-RU" b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/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   Заслуженный </a:t>
            </a: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Мастер спорта по баскетболу,  победитель Олимпийских игр 1992г. (Барселона) </a:t>
            </a:r>
            <a:r>
              <a:rPr lang="ru-RU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Швайбович</a:t>
            </a: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Е.П</a:t>
            </a: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/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 Заслуженный мастер спорта по греко-римской борьбе, Бронзовый призёр Олимпийских игр 1980г. (Москва), Чемпион  Мира – Крамаренко Б.Г.</a:t>
            </a:r>
          </a:p>
          <a:p>
            <a:pPr algn="just"/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 Заслуженный мастер спорта по греко-римской борьбе, Чемпион Европы, серебряный призёр чемпионата Мира, обладатель кубка Мира – </a:t>
            </a:r>
            <a:r>
              <a:rPr lang="ru-RU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Монов</a:t>
            </a: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Н.А.</a:t>
            </a:r>
          </a:p>
          <a:p>
            <a:pPr marL="342900" indent="-342900" algn="just">
              <a:buFontTx/>
              <a:buChar char="-"/>
            </a:pP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Заслуженный тренер России – </a:t>
            </a:r>
            <a:r>
              <a:rPr lang="ru-RU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Гуриев</a:t>
            </a: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И.А. </a:t>
            </a:r>
          </a:p>
          <a:p>
            <a:pPr marL="342900" indent="-342900" algn="just">
              <a:buFontTx/>
              <a:buChar char="-"/>
            </a:pP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Заслуженный тренер России – Самургашев С.В.</a:t>
            </a:r>
          </a:p>
          <a:p>
            <a:pPr marL="342900" indent="-342900" algn="just">
              <a:buFontTx/>
              <a:buChar char="-"/>
            </a:pP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Заслуженный тренер России, мастер спорта СССР по легкой атлетике  - Гетьман Н.А.</a:t>
            </a:r>
          </a:p>
          <a:p>
            <a:pPr marL="342900" indent="-342900" algn="just">
              <a:buFontTx/>
              <a:buChar char="-"/>
            </a:pP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Мастер спорта СССР по баскетболу – Барабанов В.П.</a:t>
            </a:r>
          </a:p>
          <a:p>
            <a:pPr marL="342900" indent="-342900" algn="just">
              <a:buFontTx/>
              <a:buChar char="-"/>
            </a:pP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Мастер спорта СССР по баскетболу – Антоненко С.В.</a:t>
            </a:r>
          </a:p>
          <a:p>
            <a:pPr marL="342900" indent="-342900" algn="just">
              <a:buFontTx/>
              <a:buChar char="-"/>
            </a:pP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Мастер спорта России по греко-римской борьбе – Полин Р.В. </a:t>
            </a:r>
          </a:p>
          <a:p>
            <a:pPr algn="just"/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</a:t>
            </a: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</a:t>
            </a: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Мастер спорта России по греко-римской борьбе –Крамаренко Б.Б.</a:t>
            </a:r>
          </a:p>
          <a:p>
            <a:pPr marL="342900" indent="-342900" algn="just">
              <a:buFontTx/>
              <a:buChar char="-"/>
            </a:pP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Мастер спорта  России по баскетболу – </a:t>
            </a:r>
            <a:r>
              <a:rPr lang="ru-RU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Сбытова</a:t>
            </a: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А.М</a:t>
            </a: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pPr marL="342900" indent="-342900" algn="just">
              <a:buFontTx/>
              <a:buChar char="-"/>
            </a:pPr>
            <a:endParaRPr lang="ru-RU" sz="2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+mj-ea"/>
              <a:cs typeface="+mj-cs"/>
            </a:endParaRPr>
          </a:p>
          <a:p>
            <a:pPr algn="just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  </a:t>
            </a:r>
          </a:p>
          <a:p>
            <a:pPr marL="342900" indent="-342900"/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     </a:t>
            </a:r>
          </a:p>
          <a:p>
            <a:pPr marL="342900" indent="-342900"/>
            <a:endParaRPr lang="ru-RU" sz="2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+mj-ea"/>
              <a:cs typeface="+mj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951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31511">
        <p14:pan dir="u"/>
      </p:transition>
    </mc:Choice>
    <mc:Fallback xmlns="">
      <p:transition spd="med" advTm="315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684584" y="548680"/>
            <a:ext cx="7772400" cy="1872208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3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Судейская коллегия ДЮСШ № 7: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568952" cy="3960440"/>
          </a:xfrm>
        </p:spPr>
        <p:txBody>
          <a:bodyPr>
            <a:normAutofit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ru-RU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</a:t>
            </a:r>
            <a:endParaRPr lang="ru-RU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l"/>
            <a:r>
              <a:rPr lang="ru-RU" sz="2000" b="1" dirty="0" err="1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Монов</a:t>
            </a:r>
            <a:r>
              <a:rPr lang="ru-RU" sz="2000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Н.А.- </a:t>
            </a:r>
            <a:r>
              <a:rPr lang="ru-RU" sz="2000" dirty="0"/>
              <a:t>"Спортивный судья </a:t>
            </a:r>
            <a:r>
              <a:rPr lang="ru-RU" sz="2000" dirty="0" smtClean="0"/>
              <a:t>международной </a:t>
            </a:r>
            <a:r>
              <a:rPr lang="ru-RU" sz="2000" dirty="0"/>
              <a:t>категории"</a:t>
            </a:r>
            <a:r>
              <a:rPr lang="ru-RU" sz="20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dirty="0">
                <a:ln w="11430"/>
                <a:solidFill>
                  <a:schemeClr val="accent2">
                    <a:lumMod val="75000"/>
                  </a:schemeClr>
                </a:solidFill>
              </a:rPr>
              <a:t>по спортивной </a:t>
            </a:r>
            <a:r>
              <a:rPr lang="ru-RU" sz="2000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борьбе</a:t>
            </a:r>
            <a:endParaRPr lang="ru-RU" sz="2000" dirty="0">
              <a:ln w="11430"/>
              <a:solidFill>
                <a:schemeClr val="accent2">
                  <a:lumMod val="75000"/>
                </a:schemeClr>
              </a:solidFill>
            </a:endParaRPr>
          </a:p>
          <a:p>
            <a:pPr algn="l"/>
            <a:r>
              <a:rPr lang="ru-RU" sz="2000" b="1" dirty="0" err="1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Куксова</a:t>
            </a:r>
            <a:r>
              <a:rPr lang="ru-RU" sz="20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А.О.- </a:t>
            </a:r>
            <a:r>
              <a:rPr lang="ru-RU" sz="2000" dirty="0"/>
              <a:t>"Спортивный судья всероссийской категории"</a:t>
            </a:r>
            <a:r>
              <a:rPr lang="ru-RU" sz="20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dirty="0">
                <a:ln w="11430"/>
                <a:solidFill>
                  <a:schemeClr val="accent2">
                    <a:lumMod val="75000"/>
                  </a:schemeClr>
                </a:solidFill>
              </a:rPr>
              <a:t>по </a:t>
            </a:r>
            <a:r>
              <a:rPr lang="ru-RU" sz="2000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баскетболу</a:t>
            </a:r>
            <a:endParaRPr lang="ru-RU" sz="2000" dirty="0">
              <a:ln w="11430"/>
              <a:solidFill>
                <a:schemeClr val="accent2">
                  <a:lumMod val="75000"/>
                </a:schemeClr>
              </a:solidFill>
            </a:endParaRPr>
          </a:p>
          <a:p>
            <a:pPr algn="l"/>
            <a:r>
              <a:rPr lang="ru-RU" sz="2000" b="1" dirty="0" err="1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Чирва</a:t>
            </a:r>
            <a:r>
              <a:rPr lang="ru-RU" sz="20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Е.С.- </a:t>
            </a:r>
            <a:r>
              <a:rPr lang="ru-RU" sz="2000" dirty="0"/>
              <a:t>"Спортивный судья всероссийской категории"</a:t>
            </a:r>
            <a:r>
              <a:rPr lang="ru-RU" sz="20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dirty="0">
                <a:ln w="11430"/>
                <a:solidFill>
                  <a:schemeClr val="accent2">
                    <a:lumMod val="75000"/>
                  </a:schemeClr>
                </a:solidFill>
              </a:rPr>
              <a:t>по </a:t>
            </a:r>
            <a:r>
              <a:rPr lang="ru-RU" sz="2000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баскетболу</a:t>
            </a:r>
            <a:endParaRPr lang="ru-RU" sz="2000" dirty="0">
              <a:ln w="11430"/>
              <a:solidFill>
                <a:schemeClr val="accent2">
                  <a:lumMod val="75000"/>
                </a:schemeClr>
              </a:solidFill>
            </a:endParaRPr>
          </a:p>
          <a:p>
            <a:pPr algn="l"/>
            <a:r>
              <a:rPr lang="ru-RU" sz="20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Луценко </a:t>
            </a:r>
            <a:r>
              <a:rPr lang="ru-RU" sz="2000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А.В. – </a:t>
            </a:r>
            <a:r>
              <a:rPr lang="ru-RU" sz="2000" dirty="0"/>
              <a:t>"Спортивный судья всероссийской категории"</a:t>
            </a:r>
            <a:r>
              <a:rPr lang="ru-RU" sz="20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dirty="0">
                <a:ln w="11430"/>
                <a:solidFill>
                  <a:schemeClr val="accent2">
                    <a:lumMod val="75000"/>
                  </a:schemeClr>
                </a:solidFill>
              </a:rPr>
              <a:t>по </a:t>
            </a:r>
            <a:r>
              <a:rPr lang="ru-RU" sz="2000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баскетболу</a:t>
            </a:r>
            <a:endParaRPr lang="ru-RU" sz="2000" dirty="0">
              <a:ln w="11430"/>
              <a:solidFill>
                <a:schemeClr val="accent2">
                  <a:lumMod val="75000"/>
                </a:schemeClr>
              </a:solidFill>
            </a:endParaRPr>
          </a:p>
          <a:p>
            <a:pPr algn="l"/>
            <a:r>
              <a:rPr lang="ru-RU" sz="20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Полин </a:t>
            </a:r>
            <a:r>
              <a:rPr lang="ru-RU" sz="2000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Р.В.- </a:t>
            </a:r>
            <a:r>
              <a:rPr lang="ru-RU" sz="2000" dirty="0"/>
              <a:t>"Спортивный судья </a:t>
            </a:r>
            <a:r>
              <a:rPr lang="ru-RU" sz="2000" dirty="0" smtClean="0"/>
              <a:t>первой </a:t>
            </a:r>
            <a:r>
              <a:rPr lang="ru-RU" sz="2000" dirty="0"/>
              <a:t>категории"</a:t>
            </a:r>
            <a:r>
              <a:rPr lang="ru-RU" sz="20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dirty="0">
                <a:ln w="11430"/>
                <a:solidFill>
                  <a:schemeClr val="accent2">
                    <a:lumMod val="75000"/>
                  </a:schemeClr>
                </a:solidFill>
              </a:rPr>
              <a:t>по спортивной борьбе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222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11916">
        <p14:pan dir="u"/>
      </p:transition>
    </mc:Choice>
    <mc:Fallback xmlns="">
      <p:transition spd="med" advTm="1191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4242800"/>
          </a:xfrm>
        </p:spPr>
        <p:txBody>
          <a:bodyPr>
            <a:normAutofit/>
          </a:bodyPr>
          <a:lstStyle/>
          <a:p>
            <a:pPr algn="l"/>
            <a:r>
              <a:rPr lang="ru-RU" sz="4000" dirty="0"/>
              <a:t/>
            </a:r>
            <a:br>
              <a:rPr lang="ru-RU" sz="4000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719138" y="2636838"/>
            <a:ext cx="8424862" cy="1473200"/>
          </a:xfrm>
        </p:spPr>
        <p:txBody>
          <a:bodyPr/>
          <a:lstStyle/>
          <a:p>
            <a:pPr marL="342900" indent="-342900" algn="l">
              <a:buFont typeface="Arial" pitchFamily="34" charset="0"/>
              <a:buChar char="•"/>
            </a:pPr>
            <a:endParaRPr lang="ru-RU" dirty="0"/>
          </a:p>
          <a:p>
            <a:pPr marL="342900" indent="-342900" algn="l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60648"/>
            <a:ext cx="7488832" cy="638636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Сотрудники школы</a:t>
            </a:r>
            <a:r>
              <a:rPr lang="ru-RU" sz="4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 человек награждены Почетным знаком «Отличник физической культуры и спорта</a:t>
            </a:r>
            <a:r>
              <a:rPr lang="ru-RU" sz="1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sz="16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 человек награжден Почетным знаком «За заслуги в развитии физической культуры и спорта России</a:t>
            </a:r>
            <a:r>
              <a:rPr lang="ru-RU" sz="1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sz="16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 человек  награжден Почетной грамотой Министерства образования и науки Российской </a:t>
            </a:r>
            <a:r>
              <a:rPr lang="ru-RU" sz="1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Федерации</a:t>
            </a:r>
            <a:endParaRPr lang="ru-RU" sz="16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 человек награжден памятной медалью «За труды на ниве просвещения 2015г</a:t>
            </a:r>
            <a:r>
              <a:rPr lang="ru-RU" sz="1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.»</a:t>
            </a:r>
            <a:endParaRPr lang="ru-RU" sz="16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 человек награжден знаком отличия «За вклад в развитие спорта города Ростова-на-Дону-2015</a:t>
            </a:r>
            <a:r>
              <a:rPr lang="ru-RU" sz="1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 человек награжден памятной медалью «185 лет </a:t>
            </a:r>
            <a:r>
              <a:rPr lang="ru-RU" sz="1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Байкову</a:t>
            </a:r>
            <a:r>
              <a:rPr lang="ru-RU" sz="1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Андрею Матвеевичу»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18 человек  награждены благодарственными письмами и грамотами Главы администрации </a:t>
            </a:r>
            <a:r>
              <a:rPr lang="ru-RU" sz="1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г.Р</a:t>
            </a:r>
            <a:r>
              <a:rPr lang="ru-RU" sz="1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-н-Д, Управления образования </a:t>
            </a:r>
            <a:r>
              <a:rPr lang="ru-RU" sz="1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г.Р</a:t>
            </a:r>
            <a:r>
              <a:rPr lang="ru-RU" sz="1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-н-Д и Министерства по ФК и С РО</a:t>
            </a:r>
            <a:endParaRPr lang="ru-RU" sz="16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917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21745">
        <p14:pan dir="u"/>
      </p:transition>
    </mc:Choice>
    <mc:Fallback xmlns="">
      <p:transition spd="med" advTm="217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-180528" y="100815"/>
            <a:ext cx="7200800" cy="638944"/>
          </a:xfrm>
          <a:scene3d>
            <a:camera prst="orthographicFront"/>
            <a:lightRig rig="threePt" dir="t"/>
          </a:scene3d>
          <a:sp3d extrusionH="76200" contourW="12700">
            <a:bevelT/>
            <a:extrusionClr>
              <a:schemeClr val="accent1">
                <a:lumMod val="75000"/>
              </a:schemeClr>
            </a:extrusionClr>
            <a:contourClr>
              <a:schemeClr val="accent1">
                <a:lumMod val="60000"/>
                <a:lumOff val="40000"/>
              </a:schemeClr>
            </a:contourClr>
          </a:sp3d>
        </p:spPr>
        <p:txBody>
          <a:bodyPr>
            <a:normAutofit/>
            <a:sp3d extrusionH="57150" contourW="12700">
              <a:bevelT w="38100" h="38100"/>
              <a:extrusionClr>
                <a:schemeClr val="accent3">
                  <a:lumMod val="40000"/>
                  <a:lumOff val="60000"/>
                </a:schemeClr>
              </a:extrusionClr>
              <a:contourClr>
                <a:srgbClr val="002060"/>
              </a:contourClr>
            </a:sp3d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СПОРТИВНЫЕ награды ДЮСШ № 7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>
          <a:xfrm>
            <a:off x="0" y="5517232"/>
            <a:ext cx="9144000" cy="108012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Обучающиеся МБУ ДО ДЮСШ № 7являются неоднократными победителями и призёрами городских, областных, всероссийских, международных  соревнований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10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526258" y="2305900"/>
            <a:ext cx="2479878" cy="3305175"/>
          </a:xfrm>
          <a:prstGeom prst="ellipse">
            <a:avLst/>
          </a:prstGeom>
          <a:ln w="63500" cap="rnd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5" name="Объект 4"/>
          <p:cNvPicPr>
            <a:picLocks noGrp="1" noChangeAspect="1"/>
          </p:cNvPicPr>
          <p:nvPr>
            <p:ph sz="quarter" idx="4"/>
          </p:nvPr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223322" y="1652439"/>
            <a:ext cx="4697356" cy="3523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-10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80728"/>
            <a:ext cx="2700000" cy="3600000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ContrastingRigh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016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13261">
        <p14:pan dir="u"/>
      </p:transition>
    </mc:Choice>
    <mc:Fallback xmlns="">
      <p:transition advTm="1326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8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8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81E605B-44A2-4DD7-9EAF-3BF8416E5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332656"/>
            <a:ext cx="6986737" cy="1320800"/>
          </a:xfrm>
          <a:solidFill>
            <a:schemeClr val="bg1"/>
          </a:solidFill>
          <a:ln>
            <a:solidFill>
              <a:schemeClr val="bg1"/>
            </a:solidFill>
          </a:ln>
          <a:effectLst>
            <a:softEdge rad="0"/>
          </a:effectLst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2800" b="1" dirty="0">
                <a:ln/>
                <a:solidFill>
                  <a:schemeClr val="accent2">
                    <a:lumMod val="50000"/>
                  </a:schemeClr>
                </a:solidFill>
              </a:rPr>
              <a:t>За многолетнюю историю МБУ ДО ДЮСШ № 7 закончили более 25000 воспитанников из них: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4035A50-001C-4CD9-8143-FE2FB2E38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571" y="2420888"/>
            <a:ext cx="8066858" cy="5084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4 -  «Мастер спорта международного класса»;</a:t>
            </a:r>
            <a:br>
              <a:rPr lang="ru-RU" sz="24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4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/>
            </a:r>
            <a:br>
              <a:rPr lang="ru-RU" sz="24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4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46  - «Мастер спорта»;</a:t>
            </a:r>
            <a:r>
              <a:rPr lang="ru-RU" sz="28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/>
            </a:r>
            <a:br>
              <a:rPr lang="ru-RU" sz="28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8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/>
            </a:r>
            <a:br>
              <a:rPr lang="ru-RU" sz="28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4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183  - «Кандидат  в мастера спорта»;</a:t>
            </a:r>
            <a:br>
              <a:rPr lang="ru-RU" sz="24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4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/>
            </a:r>
            <a:br>
              <a:rPr lang="ru-RU" sz="24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4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1895  - «Первый разряд»;</a:t>
            </a:r>
            <a:br>
              <a:rPr lang="ru-RU" sz="24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4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/>
            </a:r>
            <a:br>
              <a:rPr lang="ru-RU" sz="24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4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Более  6000  спортсменов  массовых  разрядов.</a:t>
            </a:r>
            <a:r>
              <a:rPr lang="ru-RU" sz="20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/>
            </a:r>
            <a:br>
              <a:rPr lang="ru-RU" sz="2000" b="1" dirty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/>
            </a: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</a:br>
            <a:endParaRPr lang="ru-RU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774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8138">
        <p14:pan dir="u"/>
      </p:transition>
    </mc:Choice>
    <mc:Fallback xmlns="">
      <p:transition spd="med" advTm="81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8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16632"/>
            <a:ext cx="7632848" cy="1512168"/>
          </a:xfrm>
          <a:noFill/>
          <a:ln>
            <a:noFill/>
          </a:ln>
          <a:effectLst>
            <a:glow rad="101600">
              <a:schemeClr val="bg1"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 настоящее время 44 выпускника школы играют в профессиональных баскетбольных  клубах. 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1340419"/>
          </a:xfrm>
        </p:spPr>
        <p:txBody>
          <a:bodyPr>
            <a:normAutofit/>
          </a:bodyPr>
          <a:lstStyle/>
          <a:p>
            <a:r>
              <a:rPr lang="ru-RU" sz="3200" dirty="0" smtClean="0"/>
              <a:t>23- юноши</a:t>
            </a:r>
          </a:p>
          <a:p>
            <a:r>
              <a:rPr lang="ru-RU" sz="3200" dirty="0" smtClean="0"/>
              <a:t>21- девушка</a:t>
            </a:r>
            <a:endParaRPr lang="ru-RU" sz="32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4" t="25258" r="15715"/>
          <a:stretch/>
        </p:blipFill>
        <p:spPr>
          <a:xfrm>
            <a:off x="175084" y="3717032"/>
            <a:ext cx="1872208" cy="29010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9" t="22200" r="13462" b="-1"/>
          <a:stretch/>
        </p:blipFill>
        <p:spPr>
          <a:xfrm>
            <a:off x="6660232" y="2425707"/>
            <a:ext cx="2304256" cy="19224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4" r="7415"/>
          <a:stretch/>
        </p:blipFill>
        <p:spPr>
          <a:xfrm>
            <a:off x="6228184" y="4571825"/>
            <a:ext cx="2448272" cy="21751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0" r="8700"/>
          <a:stretch/>
        </p:blipFill>
        <p:spPr>
          <a:xfrm>
            <a:off x="2339752" y="4281724"/>
            <a:ext cx="3528392" cy="24745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984" y="1724116"/>
            <a:ext cx="2743200" cy="24003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8" t="-982" r="7807" b="982"/>
          <a:stretch/>
        </p:blipFill>
        <p:spPr>
          <a:xfrm>
            <a:off x="7093287" y="383511"/>
            <a:ext cx="1871201" cy="17770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28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15521">
        <p14:pan dir="u"/>
      </p:transition>
    </mc:Choice>
    <mc:Fallback xmlns="">
      <p:transition spd="med" advTm="155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075240" cy="1690448"/>
          </a:xfr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Сегодня МБУ ДО ДЮСШ № 7 – одно из самых крупных по количеству занимающихся (2276 чел.) учреждений дополнительного образования детей спортивной направленности в Ростовской области. </a:t>
            </a:r>
            <a:endParaRPr lang="ru-RU" sz="2800" dirty="0">
              <a:ln w="11430">
                <a:solidFill>
                  <a:schemeClr val="accent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84" r="18550"/>
          <a:stretch/>
        </p:blipFill>
        <p:spPr>
          <a:xfrm>
            <a:off x="158196" y="3467368"/>
            <a:ext cx="2181555" cy="32187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6" r="27305"/>
          <a:stretch/>
        </p:blipFill>
        <p:spPr>
          <a:xfrm>
            <a:off x="6876256" y="3498513"/>
            <a:ext cx="2160240" cy="3156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390" y="2780928"/>
            <a:ext cx="4093227" cy="27361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490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9605">
        <p14:pan dir="u"/>
      </p:transition>
    </mc:Choice>
    <mc:Fallback xmlns="">
      <p:transition advTm="960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7848872" cy="72008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Лучшие воспитанники школы</a:t>
            </a:r>
            <a:r>
              <a:rPr lang="ru-RU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86527" y="720080"/>
            <a:ext cx="8352928" cy="532859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spcBef>
                <a:spcPts val="0"/>
              </a:spcBef>
            </a:pPr>
            <a:r>
              <a:rPr lang="ru-RU" sz="1600" b="1" dirty="0">
                <a:ln w="11430"/>
                <a:solidFill>
                  <a:srgbClr val="FFFF00"/>
                </a:solidFill>
              </a:rPr>
              <a:t>Виктор </a:t>
            </a:r>
            <a:r>
              <a:rPr lang="ru-RU" sz="1600" b="1" dirty="0" err="1">
                <a:ln w="11430"/>
                <a:solidFill>
                  <a:srgbClr val="FFFF00"/>
                </a:solidFill>
              </a:rPr>
              <a:t>Кейру</a:t>
            </a:r>
            <a:r>
              <a:rPr lang="ru-RU" sz="1600" b="1" dirty="0">
                <a:ln w="11430"/>
                <a:solidFill>
                  <a:srgbClr val="FFFF00"/>
                </a:solidFill>
              </a:rPr>
              <a:t> </a:t>
            </a:r>
            <a:r>
              <a:rPr lang="ru-RU" sz="1400" dirty="0">
                <a:ln w="11430"/>
                <a:solidFill>
                  <a:schemeClr val="accent2">
                    <a:lumMod val="75000"/>
                  </a:schemeClr>
                </a:solidFill>
              </a:rPr>
              <a:t>- Мастер спорта международного класса по баскетболу,</a:t>
            </a:r>
          </a:p>
          <a:p>
            <a:pPr>
              <a:spcBef>
                <a:spcPts val="0"/>
              </a:spcBef>
            </a:pPr>
            <a:r>
              <a:rPr lang="ru-RU" sz="1400" dirty="0">
                <a:ln w="11430"/>
                <a:solidFill>
                  <a:schemeClr val="accent2">
                    <a:lumMod val="75000"/>
                  </a:schemeClr>
                </a:solidFill>
              </a:rPr>
              <a:t>член национальной сборной команды России, Чемпион Европы   2007 г., участник Олимпийских игр в Пекине 2008 г. </a:t>
            </a:r>
          </a:p>
          <a:p>
            <a:pPr>
              <a:spcBef>
                <a:spcPts val="0"/>
              </a:spcBef>
            </a:pPr>
            <a:r>
              <a:rPr lang="ru-RU" sz="1600" b="1" dirty="0" err="1">
                <a:ln w="11430"/>
                <a:solidFill>
                  <a:srgbClr val="FFFF00"/>
                </a:solidFill>
              </a:rPr>
              <a:t>Гогия</a:t>
            </a:r>
            <a:r>
              <a:rPr lang="ru-RU" sz="1600" b="1" dirty="0">
                <a:ln w="11430"/>
                <a:solidFill>
                  <a:srgbClr val="FFFF00"/>
                </a:solidFill>
              </a:rPr>
              <a:t> Елена, Остроухова Анна </a:t>
            </a:r>
            <a:r>
              <a:rPr lang="ru-RU" sz="1400" dirty="0">
                <a:ln w="11430"/>
                <a:solidFill>
                  <a:schemeClr val="accent2">
                    <a:lumMod val="75000"/>
                  </a:schemeClr>
                </a:solidFill>
              </a:rPr>
              <a:t>– Мастера спорта международного класса по баскетболу, члены молодёжной сборной команды России, Чемпионки   Европы  2007г.</a:t>
            </a:r>
          </a:p>
          <a:p>
            <a:pPr>
              <a:spcBef>
                <a:spcPts val="0"/>
              </a:spcBef>
            </a:pPr>
            <a:r>
              <a:rPr lang="ru-RU" sz="1600" b="1" dirty="0" err="1">
                <a:ln w="11430"/>
                <a:solidFill>
                  <a:srgbClr val="FFFF00"/>
                </a:solidFill>
              </a:rPr>
              <a:t>Кейру</a:t>
            </a:r>
            <a:r>
              <a:rPr lang="ru-RU" sz="1600" b="1" dirty="0">
                <a:ln w="11430"/>
                <a:solidFill>
                  <a:srgbClr val="FFFF00"/>
                </a:solidFill>
              </a:rPr>
              <a:t> Екатерина, Лукаш Эдуард </a:t>
            </a:r>
            <a:r>
              <a:rPr lang="ru-RU" sz="1400" dirty="0">
                <a:ln w="11430"/>
                <a:solidFill>
                  <a:schemeClr val="accent2">
                    <a:lumMod val="75000"/>
                  </a:schemeClr>
                </a:solidFill>
              </a:rPr>
              <a:t>– Мастера спорта России по баскетболу, члены молодёжных сборных команд России, Чемпионы Европы. </a:t>
            </a:r>
          </a:p>
          <a:p>
            <a:pPr>
              <a:spcBef>
                <a:spcPts val="0"/>
              </a:spcBef>
            </a:pPr>
            <a:r>
              <a:rPr lang="ru-RU" sz="1600" b="1" dirty="0">
                <a:ln w="11430"/>
                <a:solidFill>
                  <a:srgbClr val="FFFF00"/>
                </a:solidFill>
              </a:rPr>
              <a:t>Шевченко Антон,  </a:t>
            </a:r>
            <a:r>
              <a:rPr lang="ru-RU" sz="1600" b="1" dirty="0" err="1">
                <a:ln w="11430"/>
                <a:solidFill>
                  <a:srgbClr val="FFFF00"/>
                </a:solidFill>
              </a:rPr>
              <a:t>Косякин</a:t>
            </a:r>
            <a:r>
              <a:rPr lang="ru-RU" sz="1600" b="1" dirty="0">
                <a:ln w="11430"/>
                <a:solidFill>
                  <a:srgbClr val="FFFF00"/>
                </a:solidFill>
              </a:rPr>
              <a:t> </a:t>
            </a:r>
            <a:r>
              <a:rPr lang="ru-RU" sz="1600" dirty="0">
                <a:ln w="11430"/>
                <a:solidFill>
                  <a:srgbClr val="FFFF00"/>
                </a:solidFill>
              </a:rPr>
              <a:t>Владислав</a:t>
            </a:r>
            <a:r>
              <a:rPr lang="ru-RU" sz="1400" dirty="0">
                <a:ln w="11430"/>
                <a:solidFill>
                  <a:schemeClr val="accent2">
                    <a:lumMod val="75000"/>
                  </a:schemeClr>
                </a:solidFill>
              </a:rPr>
              <a:t> – Мастера спорта России по греко-римской борьбе, неоднократные победители и призёры Первенств России.</a:t>
            </a:r>
          </a:p>
          <a:p>
            <a:pPr>
              <a:spcBef>
                <a:spcPts val="0"/>
              </a:spcBef>
            </a:pPr>
            <a:r>
              <a:rPr lang="ru-RU" sz="1600" b="1" dirty="0" err="1">
                <a:ln w="11430"/>
                <a:solidFill>
                  <a:srgbClr val="FFFF00"/>
                </a:solidFill>
              </a:rPr>
              <a:t>Майга</a:t>
            </a:r>
            <a:r>
              <a:rPr lang="ru-RU" sz="1600" b="1" dirty="0">
                <a:ln w="11430"/>
                <a:solidFill>
                  <a:srgbClr val="FFFF00"/>
                </a:solidFill>
              </a:rPr>
              <a:t> </a:t>
            </a:r>
            <a:r>
              <a:rPr lang="ru-RU" sz="1600" b="1" dirty="0" err="1">
                <a:ln w="11430"/>
                <a:solidFill>
                  <a:srgbClr val="FFFF00"/>
                </a:solidFill>
              </a:rPr>
              <a:t>Жоселина</a:t>
            </a:r>
            <a:r>
              <a:rPr lang="ru-RU" sz="1600" b="1" dirty="0">
                <a:ln w="11430"/>
                <a:solidFill>
                  <a:srgbClr val="FFFF00"/>
                </a:solidFill>
              </a:rPr>
              <a:t> </a:t>
            </a:r>
            <a:r>
              <a:rPr lang="ru-RU" sz="1400" b="1" dirty="0">
                <a:ln w="11430"/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ru-RU" sz="1400" dirty="0">
                <a:ln w="11430"/>
                <a:solidFill>
                  <a:schemeClr val="accent2">
                    <a:lumMod val="75000"/>
                  </a:schemeClr>
                </a:solidFill>
              </a:rPr>
              <a:t>Мастер спорта по баскетболу, член национальной сборной команды России, бронзовый призёр Чемпионата Европы.</a:t>
            </a:r>
          </a:p>
          <a:p>
            <a:pPr>
              <a:spcBef>
                <a:spcPts val="0"/>
              </a:spcBef>
            </a:pPr>
            <a:r>
              <a:rPr lang="ru-RU" sz="1600" b="1" dirty="0">
                <a:ln w="11430"/>
                <a:solidFill>
                  <a:srgbClr val="FFFF00"/>
                </a:solidFill>
              </a:rPr>
              <a:t>Буровая Анна </a:t>
            </a:r>
            <a:r>
              <a:rPr lang="ru-RU" sz="1400" b="1" dirty="0">
                <a:ln w="11430"/>
                <a:solidFill>
                  <a:schemeClr val="accent2">
                    <a:lumMod val="75000"/>
                  </a:schemeClr>
                </a:solidFill>
              </a:rPr>
              <a:t>- Мастер спорта России по баскетболу, член молодёжной сборной команды России,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</a:rPr>
              <a:t> серебряный призер Первенства мира, победитель и двукратный бронзовый призёр Первенства Европы.</a:t>
            </a:r>
          </a:p>
          <a:p>
            <a:pPr>
              <a:spcBef>
                <a:spcPts val="0"/>
              </a:spcBef>
            </a:pPr>
            <a:r>
              <a:rPr lang="ru-RU" sz="1600" b="1" dirty="0">
                <a:ln w="11430"/>
                <a:solidFill>
                  <a:srgbClr val="FFFF00"/>
                </a:solidFill>
              </a:rPr>
              <a:t>Осипова Екатерина, </a:t>
            </a:r>
            <a:r>
              <a:rPr lang="ru-RU" sz="1600" b="1" dirty="0" err="1">
                <a:ln w="11430"/>
                <a:solidFill>
                  <a:srgbClr val="FFFF00"/>
                </a:solidFill>
              </a:rPr>
              <a:t>Здебская</a:t>
            </a:r>
            <a:r>
              <a:rPr lang="ru-RU" sz="1600" b="1" dirty="0">
                <a:ln w="11430"/>
                <a:solidFill>
                  <a:srgbClr val="FFFF00"/>
                </a:solidFill>
              </a:rPr>
              <a:t> </a:t>
            </a:r>
            <a:r>
              <a:rPr lang="ru-RU" sz="1600" dirty="0">
                <a:ln w="11430"/>
                <a:solidFill>
                  <a:srgbClr val="FFFF00"/>
                </a:solidFill>
              </a:rPr>
              <a:t>Анна </a:t>
            </a:r>
            <a:r>
              <a:rPr lang="ru-RU" sz="1400" dirty="0">
                <a:ln w="11430"/>
                <a:solidFill>
                  <a:schemeClr val="accent2">
                    <a:lumMod val="75000"/>
                  </a:schemeClr>
                </a:solidFill>
              </a:rPr>
              <a:t>- Мастера спорта России по баскетболу, члены юниорских борных команд России, бронзовые призёры Первенства Европы. </a:t>
            </a:r>
          </a:p>
          <a:p>
            <a:pPr>
              <a:spcBef>
                <a:spcPts val="0"/>
              </a:spcBef>
            </a:pPr>
            <a:r>
              <a:rPr lang="ru-RU" sz="1600" b="1" dirty="0">
                <a:ln w="11430"/>
                <a:solidFill>
                  <a:srgbClr val="FFFF00"/>
                </a:solidFill>
              </a:rPr>
              <a:t>Мирошникова Ирина, Грабовская Юлия, Петрова Ольга </a:t>
            </a:r>
            <a:r>
              <a:rPr lang="ru-RU" sz="1400" dirty="0">
                <a:ln w="11430"/>
                <a:solidFill>
                  <a:schemeClr val="accent2">
                    <a:lumMod val="75000"/>
                  </a:schemeClr>
                </a:solidFill>
              </a:rPr>
              <a:t>- кандидаты в Мастера спорта России по баскетболу, члены юниорских сборных команд России.</a:t>
            </a:r>
          </a:p>
          <a:p>
            <a:pPr>
              <a:spcBef>
                <a:spcPts val="0"/>
              </a:spcBef>
            </a:pPr>
            <a:r>
              <a:rPr lang="ru-RU" sz="1600" b="1" dirty="0" err="1">
                <a:ln w="11430"/>
                <a:solidFill>
                  <a:srgbClr val="FFFF00"/>
                </a:solidFill>
              </a:rPr>
              <a:t>Кандаков</a:t>
            </a:r>
            <a:r>
              <a:rPr lang="ru-RU" sz="1600" b="1" dirty="0">
                <a:ln w="11430"/>
                <a:solidFill>
                  <a:srgbClr val="FFFF00"/>
                </a:solidFill>
              </a:rPr>
              <a:t> Максим </a:t>
            </a:r>
            <a:r>
              <a:rPr lang="ru-RU" sz="1400" dirty="0">
                <a:ln w="11430"/>
                <a:solidFill>
                  <a:schemeClr val="accent2">
                    <a:lumMod val="75000"/>
                  </a:schemeClr>
                </a:solidFill>
              </a:rPr>
              <a:t>- кандидат в Мастера спорта России по баскетболу, член молодёжной сборной команды России</a:t>
            </a:r>
          </a:p>
          <a:p>
            <a:pPr>
              <a:spcBef>
                <a:spcPts val="0"/>
              </a:spcBef>
            </a:pPr>
            <a:r>
              <a:rPr lang="ru-RU" sz="1600" b="1" dirty="0">
                <a:ln w="11430"/>
                <a:solidFill>
                  <a:srgbClr val="FFFF00"/>
                </a:solidFill>
              </a:rPr>
              <a:t>Толстопят Диана </a:t>
            </a:r>
            <a:r>
              <a:rPr lang="ru-RU" sz="1400" dirty="0">
                <a:ln w="11430"/>
                <a:solidFill>
                  <a:schemeClr val="accent2">
                    <a:lumMod val="75000"/>
                  </a:schemeClr>
                </a:solidFill>
              </a:rPr>
              <a:t>-  1 спортивный разряд по баскетболу, член юниорской сборной команды </a:t>
            </a:r>
            <a:r>
              <a:rPr lang="ru-RU" sz="1600" dirty="0">
                <a:ln w="11430"/>
                <a:solidFill>
                  <a:schemeClr val="accent2">
                    <a:lumMod val="75000"/>
                  </a:schemeClr>
                </a:solidFill>
              </a:rPr>
              <a:t>России</a:t>
            </a:r>
          </a:p>
          <a:p>
            <a:pPr algn="l">
              <a:spcBef>
                <a:spcPts val="0"/>
              </a:spcBef>
            </a:pPr>
            <a:r>
              <a:rPr lang="ru-RU" sz="1600" b="1" dirty="0" err="1">
                <a:ln w="11430"/>
                <a:solidFill>
                  <a:srgbClr val="FFFF00"/>
                </a:solidFill>
              </a:rPr>
              <a:t>Конопельцев</a:t>
            </a:r>
            <a:r>
              <a:rPr lang="ru-RU" sz="1600" b="1" dirty="0">
                <a:ln w="11430"/>
                <a:solidFill>
                  <a:srgbClr val="FFFF00"/>
                </a:solidFill>
              </a:rPr>
              <a:t> Александр</a:t>
            </a: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1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– </a:t>
            </a:r>
            <a:r>
              <a:rPr lang="ru-RU" sz="1400" dirty="0">
                <a:ln w="11430"/>
                <a:solidFill>
                  <a:schemeClr val="accent2">
                    <a:lumMod val="50000"/>
                  </a:schemeClr>
                </a:solidFill>
              </a:rPr>
              <a:t>Мастер </a:t>
            </a:r>
            <a:r>
              <a:rPr lang="ru-RU" sz="1400" dirty="0" smtClean="0">
                <a:ln w="11430"/>
                <a:solidFill>
                  <a:schemeClr val="accent2">
                    <a:lumMod val="50000"/>
                  </a:schemeClr>
                </a:solidFill>
              </a:rPr>
              <a:t>спорта по греко-римской борьбе, </a:t>
            </a:r>
            <a:r>
              <a:rPr lang="ru-RU" sz="1400" dirty="0">
                <a:ln w="11430"/>
                <a:solidFill>
                  <a:schemeClr val="accent2">
                    <a:lumMod val="50000"/>
                  </a:schemeClr>
                </a:solidFill>
              </a:rPr>
              <a:t>серебряный призер первенства ЮФО</a:t>
            </a:r>
          </a:p>
          <a:p>
            <a:pPr algn="l">
              <a:spcBef>
                <a:spcPts val="0"/>
              </a:spcBef>
            </a:pPr>
            <a:r>
              <a:rPr lang="ru-RU" sz="1600" dirty="0">
                <a:ln w="11430"/>
                <a:solidFill>
                  <a:srgbClr val="FFFF00"/>
                </a:solidFill>
              </a:rPr>
              <a:t>Ермоленко Илья </a:t>
            </a:r>
            <a:r>
              <a:rPr lang="ru-RU" sz="1400" dirty="0">
                <a:ln w="11430"/>
                <a:solidFill>
                  <a:schemeClr val="accent2">
                    <a:lumMod val="50000"/>
                  </a:schemeClr>
                </a:solidFill>
              </a:rPr>
              <a:t>– Мастер </a:t>
            </a:r>
            <a:r>
              <a:rPr lang="ru-RU" sz="1400" dirty="0" smtClean="0">
                <a:ln w="11430"/>
                <a:solidFill>
                  <a:schemeClr val="accent2">
                    <a:lumMod val="50000"/>
                  </a:schemeClr>
                </a:solidFill>
              </a:rPr>
              <a:t>спорта по греко-римской борьбе, победитель Первенства </a:t>
            </a:r>
            <a:r>
              <a:rPr lang="ru-RU" sz="1400" dirty="0">
                <a:ln w="11430"/>
                <a:solidFill>
                  <a:schemeClr val="accent2">
                    <a:lumMod val="50000"/>
                  </a:schemeClr>
                </a:solidFill>
              </a:rPr>
              <a:t>мира по </a:t>
            </a:r>
            <a:r>
              <a:rPr lang="ru-RU" sz="1400" dirty="0" smtClean="0">
                <a:ln w="11430"/>
                <a:solidFill>
                  <a:schemeClr val="accent2">
                    <a:lumMod val="50000"/>
                  </a:schemeClr>
                </a:solidFill>
              </a:rPr>
              <a:t>молодежи.</a:t>
            </a:r>
            <a:endParaRPr lang="ru-RU" sz="1400" dirty="0">
              <a:ln w="11430"/>
              <a:solidFill>
                <a:schemeClr val="accent2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9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41953">
        <p14:pan dir="u"/>
      </p:transition>
    </mc:Choice>
    <mc:Fallback xmlns="">
      <p:transition spd="med" advTm="419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>
            <a:bevelT prst="relaxedInset"/>
          </a:sp3d>
        </p:spPr>
        <p:txBody>
          <a:bodyPr>
            <a:prstTxWarp prst="textDeflateInflate">
              <a:avLst>
                <a:gd name="adj" fmla="val 44992"/>
              </a:avLst>
            </a:prstTxWarp>
            <a:normAutofit/>
            <a:sp3d extrusionH="57150" contourW="6350" prstMaterial="dkEdge">
              <a:bevelT w="127000" h="31750"/>
              <a:extrusionClr>
                <a:schemeClr val="accent1">
                  <a:lumMod val="60000"/>
                  <a:lumOff val="40000"/>
                </a:schemeClr>
              </a:extrusionClr>
              <a:contourClr>
                <a:srgbClr val="7030A0"/>
              </a:contourClr>
            </a:sp3d>
          </a:bodyPr>
          <a:lstStyle/>
          <a:p>
            <a:r>
              <a:rPr lang="ru-RU" b="1" cap="all" dirty="0">
                <a:ln w="0" cmpd="tri">
                  <a:solidFill>
                    <a:srgbClr val="FFFFFF"/>
                  </a:solidFill>
                </a:ln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От массовости </a:t>
            </a:r>
            <a:br>
              <a:rPr lang="ru-RU" b="1" cap="all" dirty="0">
                <a:ln w="0" cmpd="tri">
                  <a:solidFill>
                    <a:srgbClr val="FFFFFF"/>
                  </a:solidFill>
                </a:ln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 cmpd="tri">
                  <a:solidFill>
                    <a:srgbClr val="FFFFFF"/>
                  </a:solidFill>
                </a:ln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к мастерству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636912"/>
            <a:ext cx="3361556" cy="28685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17032"/>
            <a:ext cx="4355976" cy="2903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854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10107">
        <p14:pan dir="u"/>
        <p:sndAc>
          <p:stSnd>
            <p:snd r:embed="rId4" name="DRUMROLL.WAV"/>
          </p:stSnd>
        </p:sndAc>
      </p:transition>
    </mc:Choice>
    <mc:Fallback xmlns="">
      <p:transition spd="med" advTm="10107">
        <p:fade/>
        <p:sndAc>
          <p:stSnd>
            <p:snd r:embed="rId8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332656"/>
            <a:ext cx="8712967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</a:t>
            </a:r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2006 году в целях возрождения традиций женского Донского баскетбола на базе МБУ ДО ДЮСШ № 7 образован женский баскетбольный клуб «Ростов-Дон», состоящий из воспитанниц школы</a:t>
            </a:r>
            <a:r>
              <a:rPr lang="ru-RU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В данный момент БК «Ростов-Дон-ЮФУ»</a:t>
            </a:r>
            <a:endParaRPr lang="ru-RU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/>
            <a:endParaRPr lang="ru-RU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/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Генеральный директор клуба – Швайбович Е.П., Заслуженный мастер спорта по баскетболу, Чемпионка Олимпийских игр 1992 г. (Барселона</a:t>
            </a:r>
            <a:r>
              <a:rPr lang="ru-RU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), Президент Федерации баскетбола РО.</a:t>
            </a:r>
            <a:endParaRPr lang="ru-RU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/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</a:t>
            </a:r>
            <a:r>
              <a:rPr lang="ru-RU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Спортивный директор – </a:t>
            </a:r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Троицкая Т.А., мастер спорта России по баскетболу, тренер-преподаватель МБУ ДО ДЮСШ № 7</a:t>
            </a:r>
            <a:r>
              <a:rPr lang="ru-RU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ru-RU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Тренер молодежной команды – Орлова О.А., КМС по баскетболу, тренер-преподаватель МБУ ДО ДЮСШ № 7</a:t>
            </a:r>
            <a:endParaRPr lang="ru-RU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4" r="29412" b="67014"/>
          <a:stretch/>
        </p:blipFill>
        <p:spPr>
          <a:xfrm>
            <a:off x="179512" y="3933056"/>
            <a:ext cx="4064640" cy="2625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FBC50A-CE9A-41A9-B943-3E1B1A2B84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218897"/>
            <a:ext cx="4750386" cy="2639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531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12026">
        <p14:pan dir="u"/>
      </p:transition>
    </mc:Choice>
    <mc:Fallback xmlns="">
      <p:transition spd="med" advTm="120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7128792" cy="266429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настоящее время МБУ ДО ДЮСШ №  7 возглавляет </a:t>
            </a:r>
            <a:br>
              <a:rPr lang="ru-RU" sz="2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200" dirty="0">
                <a:solidFill>
                  <a:schemeClr val="accent2">
                    <a:lumMod val="75000"/>
                  </a:schemeClr>
                </a:solidFill>
              </a:rPr>
              <a:t>Юрий Владимирович Гребенюк  -</a:t>
            </a:r>
            <a:br>
              <a:rPr lang="ru-RU" sz="22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200" dirty="0">
                <a:solidFill>
                  <a:schemeClr val="accent2">
                    <a:lumMod val="75000"/>
                  </a:schemeClr>
                </a:solidFill>
              </a:rPr>
              <a:t>кандидат в мастера спорта по баскетболу.</a:t>
            </a:r>
            <a:br>
              <a:rPr lang="ru-RU" sz="22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200" dirty="0">
                <a:solidFill>
                  <a:schemeClr val="accent2">
                    <a:lumMod val="75000"/>
                  </a:schemeClr>
                </a:solidFill>
              </a:rPr>
              <a:t>Награжден Почетным знаком «За заслуги в развитии физической культуры и спорта России».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2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08" y="1941602"/>
            <a:ext cx="6368600" cy="4626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777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9387">
        <p14:pan dir="u"/>
        <p:sndAc>
          <p:stSnd>
            <p:snd r:embed="rId3" name="DRUMROLL.WAV"/>
          </p:stSnd>
        </p:sndAc>
      </p:transition>
    </mc:Choice>
    <mc:Fallback xmlns="">
      <p:transition spd="med" advTm="9387">
        <p:fade/>
        <p:sndAc>
          <p:stSnd>
            <p:snd r:embed="rId6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1268760"/>
            <a:ext cx="7344815" cy="1944216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Будем рады видеть вас в числе наших воспитанников.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2637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000">
        <p14:pan dir="u"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52425"/>
            <a:ext cx="6347713" cy="13208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Новое здание школы было открыто в 1972 году</a:t>
            </a:r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9AD0F74F-F966-419F-B179-864B044A09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8" r="859"/>
          <a:stretch/>
        </p:blipFill>
        <p:spPr>
          <a:xfrm>
            <a:off x="197768" y="1478582"/>
            <a:ext cx="8748464" cy="5250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28861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advTm="7076">
        <p14:pan dir="u"/>
      </p:transition>
    </mc:Choice>
    <mc:Fallback xmlns="">
      <p:transition spd="med" advTm="707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12" y="-891480"/>
            <a:ext cx="6995868" cy="648072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Изначально в школе проводился набор на три отделения: баскетбола, футбола и фехтования. 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Brush/>
                    </a14:imgEffect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bright="57000" contras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2001">
            <a:off x="481660" y="3055153"/>
            <a:ext cx="3685688" cy="33007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Объект 10"/>
          <p:cNvPicPr>
            <a:picLocks noGrp="1" noChangeAspect="1"/>
          </p:cNvPicPr>
          <p:nvPr>
            <p:ph sz="quarter" idx="14"/>
          </p:nvPr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9831">
            <a:off x="4774397" y="1875905"/>
            <a:ext cx="3822700" cy="31061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550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10076">
        <p14:pan dir="u"/>
      </p:transition>
    </mc:Choice>
    <mc:Fallback xmlns="">
      <p:transition spd="med" advTm="1007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6912768" cy="1252728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1993 году добавилось отделение греко-римской борьбы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pihtinauto\Desktop\ОТЧЁТ\IMG_37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160590"/>
            <a:ext cx="8784976" cy="4559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712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634">
        <p14:pan dir="u"/>
      </p:transition>
    </mc:Choice>
    <mc:Fallback xmlns="">
      <p:transition spd="med" advTm="66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992"/>
            <a:ext cx="7272808" cy="1871848"/>
          </a:xfr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txBody>
          <a:bodyPr>
            <a:norm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Материально-техническая база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ru-RU" b="1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2060"/>
                </a:solidFill>
              </a:rPr>
              <a:t>баскетбольный зал № 1 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4797">
            <a:off x="227537" y="3293159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10"/>
          <p:cNvPicPr>
            <a:picLocks noGrp="1" noChangeAspect="1"/>
          </p:cNvPicPr>
          <p:nvPr>
            <p:ph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2409">
            <a:off x="4094384" y="2587333"/>
            <a:ext cx="4321403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01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7210">
        <p14:pan dir="u"/>
      </p:transition>
    </mc:Choice>
    <mc:Fallback xmlns="">
      <p:transition spd="med" advTm="72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24213E7-7EE7-4D5C-B88F-31774D806B78}"/>
              </a:ext>
            </a:extLst>
          </p:cNvPr>
          <p:cNvSpPr txBox="1"/>
          <p:nvPr/>
        </p:nvSpPr>
        <p:spPr>
          <a:xfrm>
            <a:off x="539552" y="260648"/>
            <a:ext cx="6984776" cy="6463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extrusionH="387350">
            <a:bevelT/>
            <a:bevelB/>
            <a:extrusionClr>
              <a:schemeClr val="bg1"/>
            </a:extrusionClr>
            <a:contourClr>
              <a:schemeClr val="bg1"/>
            </a:contourClr>
          </a:sp3d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kumimoji="0" lang="ru-RU" sz="3600" b="1" i="0" u="none" strike="noStrike" kern="1200" normalizeH="0" baseline="0" noProof="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2060"/>
                </a:solidFill>
                <a:uLnTx/>
                <a:uFillTx/>
                <a:latin typeface="Trebuchet MS" panose="020B0603020202020204"/>
                <a:ea typeface="+mj-ea"/>
                <a:cs typeface="+mj-cs"/>
              </a:rPr>
              <a:t>баскетбольный зал № 2 </a:t>
            </a:r>
            <a:endParaRPr lang="ru-RU" sz="3600" b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00206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2574004-0249-481F-A949-C840B939D56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5911949" cy="3941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749" y="3448061"/>
            <a:ext cx="4391471" cy="3293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752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6521">
        <p14:pan dir="u"/>
      </p:transition>
    </mc:Choice>
    <mc:Fallback xmlns="">
      <p:transition spd="med" advTm="65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347714" cy="13208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зал греко-римской борьбы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4B822559-283C-4418-9ECF-2B7B7DBDDB2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137447"/>
            <a:ext cx="5989634" cy="3993088"/>
          </a:xfrm>
          <a:prstGeom prst="snip2DiagRect">
            <a:avLst>
              <a:gd name="adj1" fmla="val 15767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26C7171D-9872-485A-8B36-125D937420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212976"/>
            <a:ext cx="4878354" cy="3252235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154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Tm="8998">
        <p14:pan dir="u"/>
      </p:transition>
    </mc:Choice>
    <mc:Fallback xmlns="">
      <p:transition spd="med" advTm="899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3516"/>
            <a:ext cx="6347713" cy="1320800"/>
          </a:xfr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txBody>
          <a:bodyPr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</a:t>
            </a:r>
            <a:r>
              <a:rPr lang="ru-RU" b="1" dirty="0">
                <a:ln w="11430"/>
                <a:solidFill>
                  <a:srgbClr val="002060"/>
                </a:solidFill>
              </a:rPr>
              <a:t>тренажёрный</a:t>
            </a:r>
            <a:r>
              <a:rPr lang="ru-RU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>
                <a:ln w="11430"/>
                <a:solidFill>
                  <a:srgbClr val="002060"/>
                </a:solidFill>
              </a:rPr>
              <a:t>зал</a:t>
            </a:r>
          </a:p>
        </p:txBody>
      </p:sp>
      <p:pic>
        <p:nvPicPr>
          <p:cNvPr id="1026" name="Picture 2" descr="C:\Users\Пользователь\Desktop\Съемный диск\DCIM\100NIKON\DSCN34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807" y="123702"/>
            <a:ext cx="3921192" cy="2941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23BD74-43C5-4ADE-A30B-E16D45BF48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82" y="1916832"/>
            <a:ext cx="6105747" cy="4070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32A56D8B-1249-4053-A3A9-6FAAAEBAF14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183" y="3607197"/>
            <a:ext cx="4613645" cy="30757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719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advTm="8166">
        <p14:pan dir="u"/>
      </p:transition>
    </mc:Choice>
    <mc:Fallback xmlns="">
      <p:transition spd="med" advTm="816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4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9|1.5|1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|1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6|3.2|3.2|2.6|2.1|2.2|2.1|2.1|1.9|2.2|1.9|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1|1.5|1.8|1.4|1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5|3.3|2.5|2.3|2.7|2.5|2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5|1.5|1.3|1.5|1.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1|0.9|1.2|1.4|1.4|1.2|1.4|1.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7|1|1.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.6|2.4|2.6|3|2.8|2.5|2.6|3.2|2.6|2.3|2.8|2.7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4|2.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4.2|1.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5|2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1|1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6|1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7|2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1|1.3|1.3"/>
</p:tagLst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116</TotalTime>
  <Words>759</Words>
  <Application>Microsoft Office PowerPoint</Application>
  <PresentationFormat>Экран (4:3)</PresentationFormat>
  <Paragraphs>82</Paragraphs>
  <Slides>22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Bahnschrift Light Condensed</vt:lpstr>
      <vt:lpstr>Calibri</vt:lpstr>
      <vt:lpstr>Times New Roman</vt:lpstr>
      <vt:lpstr>Trebuchet MS</vt:lpstr>
      <vt:lpstr>Wingdings 3</vt:lpstr>
      <vt:lpstr>Аспект</vt:lpstr>
      <vt:lpstr>Муниципальное бюджетное учреждение дополнительного образования города Ростова-на-Дону «Детско-юношеская спортивная школа №7»     (МБУ ДО ДЮСШ № 7)   </vt:lpstr>
      <vt:lpstr>От массовости  к мастерству</vt:lpstr>
      <vt:lpstr>Новое здание школы было открыто в 1972 году</vt:lpstr>
      <vt:lpstr>  Изначально в школе проводился набор на три отделения: баскетбола, футбола и фехтования. </vt:lpstr>
      <vt:lpstr>В 1993 году добавилось отделение греко-римской борьбы</vt:lpstr>
      <vt:lpstr>Материально-техническая база :   баскетбольный зал № 1 </vt:lpstr>
      <vt:lpstr>Презентация PowerPoint</vt:lpstr>
      <vt:lpstr>зал греко-римской борьбы</vt:lpstr>
      <vt:lpstr> тренажёрный зал</vt:lpstr>
      <vt:lpstr>восстановительный комплекс с сауной</vt:lpstr>
      <vt:lpstr>медицинский кабинет с физиоаппаратурой </vt:lpstr>
      <vt:lpstr>Презентация PowerPoint</vt:lpstr>
      <vt:lpstr>Судейская коллегия ДЮСШ № 7: </vt:lpstr>
      <vt:lpstr> </vt:lpstr>
      <vt:lpstr>СПОРТИВНЫЕ награды ДЮСШ № 7</vt:lpstr>
      <vt:lpstr>За многолетнюю историю МБУ ДО ДЮСШ № 7 закончили более 25000 воспитанников из них:</vt:lpstr>
      <vt:lpstr>В настоящее время 44 выпускника школы играют в профессиональных баскетбольных  клубах.  </vt:lpstr>
      <vt:lpstr>Сегодня МБУ ДО ДЮСШ № 7 – одно из самых крупных по количеству занимающихся (2276 чел.) учреждений дополнительного образования детей спортивной направленности в Ростовской области. </vt:lpstr>
      <vt:lpstr>Лучшие воспитанники школы:</vt:lpstr>
      <vt:lpstr>Презентация PowerPoint</vt:lpstr>
      <vt:lpstr>В настоящее время МБУ ДО ДЮСШ №  7 возглавляет  Юрий Владимирович Гребенюк  - кандидат в мастера спорта по баскетболу. Награжден Почетным знаком «За заслуги в развитии физической культуры и спорта России».  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Детско-юношеская спортивная школа №7</dc:title>
  <dc:creator>Пользователь</dc:creator>
  <cp:lastModifiedBy>Анна</cp:lastModifiedBy>
  <cp:revision>229</cp:revision>
  <cp:lastPrinted>2016-06-22T09:27:59Z</cp:lastPrinted>
  <dcterms:created xsi:type="dcterms:W3CDTF">2011-06-21T13:59:33Z</dcterms:created>
  <dcterms:modified xsi:type="dcterms:W3CDTF">2020-08-18T07:50:54Z</dcterms:modified>
</cp:coreProperties>
</file>